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5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PowerPoint]End point'!$S$45:$S$51</c:f>
                <c:numCache>
                  <c:formatCode>General</c:formatCode>
                  <c:ptCount val="7"/>
                  <c:pt idx="0">
                    <c:v>97.386657767432965</c:v>
                  </c:pt>
                  <c:pt idx="1">
                    <c:v>45.346811721810539</c:v>
                  </c:pt>
                  <c:pt idx="2">
                    <c:v>61.538605769061753</c:v>
                  </c:pt>
                  <c:pt idx="3">
                    <c:v>63.314909600960426</c:v>
                  </c:pt>
                  <c:pt idx="4">
                    <c:v>65.309519469471937</c:v>
                  </c:pt>
                  <c:pt idx="5">
                    <c:v>107.46989242470553</c:v>
                  </c:pt>
                  <c:pt idx="6">
                    <c:v>33.451457367355466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'[Chart in Microsoft PowerPoint]End point'!$Q$45:$Q$51</c:f>
              <c:strCache>
                <c:ptCount val="7"/>
                <c:pt idx="0">
                  <c:v>Control</c:v>
                </c:pt>
                <c:pt idx="1">
                  <c:v>100μg</c:v>
                </c:pt>
                <c:pt idx="2">
                  <c:v>200μg</c:v>
                </c:pt>
                <c:pt idx="3">
                  <c:v>400μg</c:v>
                </c:pt>
                <c:pt idx="4">
                  <c:v>100μg</c:v>
                </c:pt>
                <c:pt idx="5">
                  <c:v>200μg</c:v>
                </c:pt>
                <c:pt idx="6">
                  <c:v>400μg</c:v>
                </c:pt>
              </c:strCache>
            </c:strRef>
          </c:cat>
          <c:val>
            <c:numRef>
              <c:f>'[Chart in Microsoft PowerPoint]End point'!$R$45:$R$51</c:f>
              <c:numCache>
                <c:formatCode>General</c:formatCode>
                <c:ptCount val="7"/>
                <c:pt idx="0">
                  <c:v>6115.833333333333</c:v>
                </c:pt>
                <c:pt idx="1">
                  <c:v>3929</c:v>
                </c:pt>
                <c:pt idx="2">
                  <c:v>1933</c:v>
                </c:pt>
                <c:pt idx="3">
                  <c:v>661.66666666666663</c:v>
                </c:pt>
                <c:pt idx="4">
                  <c:v>3933</c:v>
                </c:pt>
                <c:pt idx="5">
                  <c:v>2054.3333333333335</c:v>
                </c:pt>
                <c:pt idx="6">
                  <c:v>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2-40DA-898B-6D9B99D80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58477656"/>
        <c:axId val="358478040"/>
      </c:barChart>
      <c:catAx>
        <c:axId val="35847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8478040"/>
        <c:crosses val="autoZero"/>
        <c:auto val="1"/>
        <c:lblAlgn val="ctr"/>
        <c:lblOffset val="0"/>
        <c:noMultiLvlLbl val="0"/>
      </c:catAx>
      <c:valAx>
        <c:axId val="358478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8477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errBars>
            <c:errBarType val="both"/>
            <c:errValType val="cust"/>
            <c:noEndCap val="0"/>
            <c:plus>
              <c:numRef>
                <c:f>'[Chart in Microsoft PowerPoint]End point'!$T$44:$T$50</c:f>
                <c:numCache>
                  <c:formatCode>General</c:formatCode>
                  <c:ptCount val="7"/>
                  <c:pt idx="0">
                    <c:v>18.709029311478929</c:v>
                  </c:pt>
                  <c:pt idx="1">
                    <c:v>7.2188026092359197</c:v>
                  </c:pt>
                  <c:pt idx="2">
                    <c:v>3.7564758898615485</c:v>
                  </c:pt>
                  <c:pt idx="3">
                    <c:v>13.453624047073712</c:v>
                  </c:pt>
                  <c:pt idx="4">
                    <c:v>16.093476939431081</c:v>
                  </c:pt>
                  <c:pt idx="5">
                    <c:v>17.647788655932054</c:v>
                  </c:pt>
                  <c:pt idx="6">
                    <c:v>14.294521094927713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'[Chart in Microsoft PowerPoint]End point'!$R$44:$R$50</c:f>
              <c:strCache>
                <c:ptCount val="7"/>
                <c:pt idx="0">
                  <c:v>Control</c:v>
                </c:pt>
                <c:pt idx="1">
                  <c:v>100μg</c:v>
                </c:pt>
                <c:pt idx="2">
                  <c:v>200μg</c:v>
                </c:pt>
                <c:pt idx="3">
                  <c:v>400μg</c:v>
                </c:pt>
                <c:pt idx="4">
                  <c:v>100μg</c:v>
                </c:pt>
                <c:pt idx="5">
                  <c:v>200μg</c:v>
                </c:pt>
                <c:pt idx="6">
                  <c:v>400μg</c:v>
                </c:pt>
              </c:strCache>
            </c:strRef>
          </c:cat>
          <c:val>
            <c:numRef>
              <c:f>'[Chart in Microsoft PowerPoint]End point'!$S$44:$S$50</c:f>
              <c:numCache>
                <c:formatCode>General</c:formatCode>
                <c:ptCount val="7"/>
                <c:pt idx="0">
                  <c:v>142.16666666666666</c:v>
                </c:pt>
                <c:pt idx="1">
                  <c:v>86.333333333333329</c:v>
                </c:pt>
                <c:pt idx="2">
                  <c:v>103.66666666666667</c:v>
                </c:pt>
                <c:pt idx="3">
                  <c:v>102</c:v>
                </c:pt>
                <c:pt idx="4">
                  <c:v>99</c:v>
                </c:pt>
                <c:pt idx="5">
                  <c:v>120.33333333333333</c:v>
                </c:pt>
                <c:pt idx="6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2-4422-8767-27A2C7B8E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61642856"/>
        <c:axId val="361643240"/>
      </c:barChart>
      <c:catAx>
        <c:axId val="36164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61643240"/>
        <c:crosses val="autoZero"/>
        <c:auto val="1"/>
        <c:lblAlgn val="ctr"/>
        <c:lblOffset val="100"/>
        <c:noMultiLvlLbl val="0"/>
      </c:catAx>
      <c:valAx>
        <c:axId val="361643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61642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PowerPoint]End point'!$R$47:$R$53</c:f>
                <c:numCache>
                  <c:formatCode>General</c:formatCode>
                  <c:ptCount val="7"/>
                  <c:pt idx="0">
                    <c:v>21.894697480846297</c:v>
                  </c:pt>
                  <c:pt idx="1">
                    <c:v>1.7638342073763937</c:v>
                  </c:pt>
                  <c:pt idx="2">
                    <c:v>23.501772982763097</c:v>
                  </c:pt>
                  <c:pt idx="3">
                    <c:v>13.370780746754395</c:v>
                  </c:pt>
                  <c:pt idx="4">
                    <c:v>18.782379449307747</c:v>
                  </c:pt>
                  <c:pt idx="5">
                    <c:v>19.852231892437455</c:v>
                  </c:pt>
                  <c:pt idx="6">
                    <c:v>31.274767962546274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'[Chart in Microsoft PowerPoint]End point'!$P$47:$P$53</c:f>
              <c:strCache>
                <c:ptCount val="7"/>
                <c:pt idx="0">
                  <c:v>Control</c:v>
                </c:pt>
                <c:pt idx="1">
                  <c:v>100μg</c:v>
                </c:pt>
                <c:pt idx="2">
                  <c:v>200μg</c:v>
                </c:pt>
                <c:pt idx="3">
                  <c:v>400μg</c:v>
                </c:pt>
                <c:pt idx="4">
                  <c:v>100μg</c:v>
                </c:pt>
                <c:pt idx="5">
                  <c:v>200μg</c:v>
                </c:pt>
                <c:pt idx="6">
                  <c:v>400μg</c:v>
                </c:pt>
              </c:strCache>
            </c:strRef>
          </c:cat>
          <c:val>
            <c:numRef>
              <c:f>'[Chart in Microsoft PowerPoint]End point'!$Q$47:$Q$53</c:f>
              <c:numCache>
                <c:formatCode>General</c:formatCode>
                <c:ptCount val="7"/>
                <c:pt idx="0">
                  <c:v>225.33333333333334</c:v>
                </c:pt>
                <c:pt idx="1">
                  <c:v>118.33333333333333</c:v>
                </c:pt>
                <c:pt idx="2">
                  <c:v>86</c:v>
                </c:pt>
                <c:pt idx="3">
                  <c:v>97.666666666666671</c:v>
                </c:pt>
                <c:pt idx="4">
                  <c:v>87.666666666666671</c:v>
                </c:pt>
                <c:pt idx="5">
                  <c:v>136.66666666666666</c:v>
                </c:pt>
                <c:pt idx="6">
                  <c:v>115.66666666666667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96-4BB3-A909-D952E60DC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75785576"/>
        <c:axId val="75785968"/>
      </c:barChart>
      <c:catAx>
        <c:axId val="7578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5785968"/>
        <c:crosses val="autoZero"/>
        <c:auto val="1"/>
        <c:lblAlgn val="ctr"/>
        <c:lblOffset val="100"/>
        <c:noMultiLvlLbl val="0"/>
      </c:catAx>
      <c:valAx>
        <c:axId val="75785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5785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85A24-6C1A-47C4-934B-436AA19CBD1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E3BDA-CAD1-4929-BB9E-ADA9C6F50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18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1163638"/>
            <a:ext cx="235426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CA37C-5DFD-4879-8318-0724237D61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5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5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78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3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30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8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15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08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05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75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5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07572-C9EB-4CD3-AF7C-D8A323F05376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42FAC-8C2C-4974-9A0A-3CA6F87E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2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288A40A9-ED91-4410-AB8D-83F04B014B6E}"/>
              </a:ext>
            </a:extLst>
          </p:cNvPr>
          <p:cNvGraphicFramePr>
            <a:graphicFrameLocks/>
          </p:cNvGraphicFramePr>
          <p:nvPr/>
        </p:nvGraphicFramePr>
        <p:xfrm>
          <a:off x="1560301" y="437999"/>
          <a:ext cx="3848101" cy="2293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55713" y="106086"/>
            <a:ext cx="967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MCF-7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87103" y="8737369"/>
            <a:ext cx="3105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68EB64-0175-4621-BB2C-62B18ADBDC53}"/>
              </a:ext>
            </a:extLst>
          </p:cNvPr>
          <p:cNvSpPr txBox="1"/>
          <p:nvPr/>
        </p:nvSpPr>
        <p:spPr>
          <a:xfrm>
            <a:off x="401623" y="32443"/>
            <a:ext cx="46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72CF55-13D3-49F8-9295-94D7CE90E4BB}"/>
              </a:ext>
            </a:extLst>
          </p:cNvPr>
          <p:cNvSpPr txBox="1"/>
          <p:nvPr/>
        </p:nvSpPr>
        <p:spPr>
          <a:xfrm>
            <a:off x="401623" y="2950272"/>
            <a:ext cx="46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415034-3A52-4D91-B1A7-6D54B0EEA1B7}"/>
              </a:ext>
            </a:extLst>
          </p:cNvPr>
          <p:cNvSpPr txBox="1"/>
          <p:nvPr/>
        </p:nvSpPr>
        <p:spPr>
          <a:xfrm>
            <a:off x="401623" y="5656350"/>
            <a:ext cx="46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A61530-6C81-42E8-AD1D-3AB04E16E313}"/>
              </a:ext>
            </a:extLst>
          </p:cNvPr>
          <p:cNvSpPr txBox="1"/>
          <p:nvPr/>
        </p:nvSpPr>
        <p:spPr>
          <a:xfrm rot="16200000">
            <a:off x="251045" y="1002357"/>
            <a:ext cx="225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Trypsin-like activity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(RLU)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44D19F-E39A-4E92-9D8A-A5D2CEDF7D1E}"/>
              </a:ext>
            </a:extLst>
          </p:cNvPr>
          <p:cNvSpPr txBox="1"/>
          <p:nvPr/>
        </p:nvSpPr>
        <p:spPr>
          <a:xfrm>
            <a:off x="3914364" y="598458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Ɨ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8E3756-665E-4097-AD37-F1CA8F997B32}"/>
              </a:ext>
            </a:extLst>
          </p:cNvPr>
          <p:cNvSpPr txBox="1"/>
          <p:nvPr/>
        </p:nvSpPr>
        <p:spPr>
          <a:xfrm>
            <a:off x="2615949" y="2637064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16h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AE32FB-1D41-40E2-9305-2C9B1E79DDC3}"/>
              </a:ext>
            </a:extLst>
          </p:cNvPr>
          <p:cNvCxnSpPr/>
          <p:nvPr/>
        </p:nvCxnSpPr>
        <p:spPr>
          <a:xfrm>
            <a:off x="2562729" y="2634916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716DF3D-8702-4952-AA90-A9B29A048EEC}"/>
              </a:ext>
            </a:extLst>
          </p:cNvPr>
          <p:cNvSpPr txBox="1"/>
          <p:nvPr/>
        </p:nvSpPr>
        <p:spPr>
          <a:xfrm>
            <a:off x="3914364" y="2637064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24h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31C06B7-9B8E-4A30-B933-7B1BE8A75C13}"/>
              </a:ext>
            </a:extLst>
          </p:cNvPr>
          <p:cNvCxnSpPr/>
          <p:nvPr/>
        </p:nvCxnSpPr>
        <p:spPr>
          <a:xfrm>
            <a:off x="3914364" y="2634916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3E1C4C41-B019-47A9-83F6-359CBB35C3D9}"/>
              </a:ext>
            </a:extLst>
          </p:cNvPr>
          <p:cNvGraphicFramePr>
            <a:graphicFrameLocks/>
          </p:cNvGraphicFramePr>
          <p:nvPr/>
        </p:nvGraphicFramePr>
        <p:xfrm>
          <a:off x="1608983" y="3106685"/>
          <a:ext cx="3952932" cy="230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76FA46DE-C9A8-4659-91EB-140A5C67737B}"/>
              </a:ext>
            </a:extLst>
          </p:cNvPr>
          <p:cNvSpPr txBox="1"/>
          <p:nvPr/>
        </p:nvSpPr>
        <p:spPr>
          <a:xfrm rot="16200000">
            <a:off x="289611" y="3750011"/>
            <a:ext cx="225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Caspase-like activity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(RLU)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78E99A2-98C6-423C-8199-99E6DAA8CB51}"/>
              </a:ext>
            </a:extLst>
          </p:cNvPr>
          <p:cNvSpPr txBox="1"/>
          <p:nvPr/>
        </p:nvSpPr>
        <p:spPr>
          <a:xfrm>
            <a:off x="2601613" y="5308442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16h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E382577-17A1-413C-83BF-BBAE73D3DF18}"/>
              </a:ext>
            </a:extLst>
          </p:cNvPr>
          <p:cNvCxnSpPr/>
          <p:nvPr/>
        </p:nvCxnSpPr>
        <p:spPr>
          <a:xfrm>
            <a:off x="2548393" y="5306294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46E70413-DAC3-423A-B508-AE519649E588}"/>
              </a:ext>
            </a:extLst>
          </p:cNvPr>
          <p:cNvSpPr txBox="1"/>
          <p:nvPr/>
        </p:nvSpPr>
        <p:spPr>
          <a:xfrm>
            <a:off x="3984252" y="5308442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24h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6D8D06-CB43-47A0-B7BC-0E02BA9B18BF}"/>
              </a:ext>
            </a:extLst>
          </p:cNvPr>
          <p:cNvCxnSpPr/>
          <p:nvPr/>
        </p:nvCxnSpPr>
        <p:spPr>
          <a:xfrm>
            <a:off x="3984252" y="5306294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ight Bracket 34">
            <a:extLst>
              <a:ext uri="{FF2B5EF4-FFF2-40B4-BE49-F238E27FC236}">
                <a16:creationId xmlns:a16="http://schemas.microsoft.com/office/drawing/2014/main" id="{47224FAE-7AF3-4AB4-A642-456E49DFE37A}"/>
              </a:ext>
            </a:extLst>
          </p:cNvPr>
          <p:cNvSpPr/>
          <p:nvPr/>
        </p:nvSpPr>
        <p:spPr>
          <a:xfrm rot="16200000">
            <a:off x="3895920" y="-349016"/>
            <a:ext cx="148905" cy="2654656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6" name="Right Bracket 45">
            <a:extLst>
              <a:ext uri="{FF2B5EF4-FFF2-40B4-BE49-F238E27FC236}">
                <a16:creationId xmlns:a16="http://schemas.microsoft.com/office/drawing/2014/main" id="{F5CD521B-3E78-42FC-BCAE-F49518FF3F80}"/>
              </a:ext>
            </a:extLst>
          </p:cNvPr>
          <p:cNvSpPr/>
          <p:nvPr/>
        </p:nvSpPr>
        <p:spPr>
          <a:xfrm rot="16200000">
            <a:off x="3891773" y="2268161"/>
            <a:ext cx="148905" cy="2654656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8BD54F5-C682-4BCE-9874-43F8E9F0475D}"/>
              </a:ext>
            </a:extLst>
          </p:cNvPr>
          <p:cNvSpPr txBox="1"/>
          <p:nvPr/>
        </p:nvSpPr>
        <p:spPr>
          <a:xfrm>
            <a:off x="3794273" y="3315630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14627979-6506-4E6B-BF61-0B88EE2BFC99}"/>
              </a:ext>
            </a:extLst>
          </p:cNvPr>
          <p:cNvGraphicFramePr>
            <a:graphicFrameLocks/>
          </p:cNvGraphicFramePr>
          <p:nvPr/>
        </p:nvGraphicFramePr>
        <p:xfrm>
          <a:off x="1647548" y="5961441"/>
          <a:ext cx="4001612" cy="2388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071004F-2843-426E-BBDB-72D57AEA9417}"/>
              </a:ext>
            </a:extLst>
          </p:cNvPr>
          <p:cNvSpPr/>
          <p:nvPr/>
        </p:nvSpPr>
        <p:spPr>
          <a:xfrm rot="16200000">
            <a:off x="-274858" y="6687864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2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/>
              <a:t>Chymotrypsin-like activity</a:t>
            </a:r>
          </a:p>
          <a:p>
            <a:pPr algn="ctr">
              <a:defRPr sz="12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/>
              <a:t>(RLU)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C22C92E-F649-4265-8D1D-1A7F0F39EE31}"/>
              </a:ext>
            </a:extLst>
          </p:cNvPr>
          <p:cNvSpPr txBox="1"/>
          <p:nvPr/>
        </p:nvSpPr>
        <p:spPr>
          <a:xfrm>
            <a:off x="2720816" y="8267806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16h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21E4AFC-5D90-4E5B-A2EC-B9193090D673}"/>
              </a:ext>
            </a:extLst>
          </p:cNvPr>
          <p:cNvCxnSpPr/>
          <p:nvPr/>
        </p:nvCxnSpPr>
        <p:spPr>
          <a:xfrm>
            <a:off x="2667596" y="8265658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3BFEE3A6-6138-499D-A67F-C22E8450C405}"/>
              </a:ext>
            </a:extLst>
          </p:cNvPr>
          <p:cNvSpPr txBox="1"/>
          <p:nvPr/>
        </p:nvSpPr>
        <p:spPr>
          <a:xfrm>
            <a:off x="4103455" y="8267806"/>
            <a:ext cx="106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24h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3AEF92C-3604-4C64-99DD-DEC0719AED59}"/>
              </a:ext>
            </a:extLst>
          </p:cNvPr>
          <p:cNvCxnSpPr/>
          <p:nvPr/>
        </p:nvCxnSpPr>
        <p:spPr>
          <a:xfrm>
            <a:off x="4103455" y="8265658"/>
            <a:ext cx="11708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ight Bracket 52">
            <a:extLst>
              <a:ext uri="{FF2B5EF4-FFF2-40B4-BE49-F238E27FC236}">
                <a16:creationId xmlns:a16="http://schemas.microsoft.com/office/drawing/2014/main" id="{0CE23634-6E2F-425C-BA0B-CCD8BE799BE1}"/>
              </a:ext>
            </a:extLst>
          </p:cNvPr>
          <p:cNvSpPr/>
          <p:nvPr/>
        </p:nvSpPr>
        <p:spPr>
          <a:xfrm rot="16200000">
            <a:off x="3973691" y="5372739"/>
            <a:ext cx="148905" cy="2654656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331DDC5-2D2D-4E63-94C3-9CC7FC3DC898}"/>
              </a:ext>
            </a:extLst>
          </p:cNvPr>
          <p:cNvSpPr txBox="1"/>
          <p:nvPr/>
        </p:nvSpPr>
        <p:spPr>
          <a:xfrm>
            <a:off x="3948383" y="642020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28970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37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Tomasi, Maria Lauda</dc:creator>
  <cp:lastModifiedBy>Tomasi, Maria Lauda</cp:lastModifiedBy>
  <cp:revision>2</cp:revision>
  <dcterms:created xsi:type="dcterms:W3CDTF">2020-02-18T21:28:33Z</dcterms:created>
  <dcterms:modified xsi:type="dcterms:W3CDTF">2020-02-18T22:38:58Z</dcterms:modified>
</cp:coreProperties>
</file>